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1" r:id="rId4"/>
    <p:sldId id="262" r:id="rId5"/>
    <p:sldId id="325" r:id="rId6"/>
    <p:sldId id="257" r:id="rId7"/>
    <p:sldId id="296" r:id="rId8"/>
    <p:sldId id="314" r:id="rId9"/>
    <p:sldId id="298" r:id="rId10"/>
    <p:sldId id="300" r:id="rId11"/>
    <p:sldId id="305" r:id="rId12"/>
    <p:sldId id="323" r:id="rId13"/>
    <p:sldId id="315" r:id="rId14"/>
    <p:sldId id="306" r:id="rId15"/>
    <p:sldId id="307" r:id="rId16"/>
    <p:sldId id="320" r:id="rId17"/>
    <p:sldId id="312" r:id="rId18"/>
    <p:sldId id="313" r:id="rId19"/>
    <p:sldId id="282" r:id="rId20"/>
    <p:sldId id="280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GSscoNGVGK3LcvFSEG0yQ==" hashData="ewZXvx9qrRFjI1lNSK6CgNIFWZQ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>
        <p:scale>
          <a:sx n="81" d="100"/>
          <a:sy n="81" d="100"/>
        </p:scale>
        <p:origin x="-124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3.4.3</a:t>
            </a:r>
          </a:p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NfMKMCYFgP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Sexual Exploitation and Abuse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3.4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Individual Peacekeeping Personnel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Sexual harassment:</a:t>
            </a:r>
            <a:r>
              <a:rPr lang="en-US" sz="2400" dirty="0">
                <a:latin typeface="Century Gothic"/>
                <a:cs typeface="Century Gothic"/>
              </a:rPr>
              <a:t> any unwelcome sexual advance, request for sexual </a:t>
            </a:r>
            <a:r>
              <a:rPr lang="en-US" sz="2400" dirty="0" err="1">
                <a:latin typeface="Century Gothic"/>
                <a:cs typeface="Century Gothic"/>
              </a:rPr>
              <a:t>favour</a:t>
            </a:r>
            <a:r>
              <a:rPr lang="en-US" sz="2400" dirty="0">
                <a:latin typeface="Century Gothic"/>
                <a:cs typeface="Century Gothic"/>
              </a:rPr>
              <a:t>, verbal or physical conduct or gesture of a sexual nature or any other </a:t>
            </a:r>
            <a:r>
              <a:rPr lang="en-US" sz="2400" dirty="0" err="1">
                <a:latin typeface="Century Gothic"/>
                <a:cs typeface="Century Gothic"/>
              </a:rPr>
              <a:t>behaviour</a:t>
            </a:r>
            <a:r>
              <a:rPr lang="en-US" sz="2400" dirty="0">
                <a:latin typeface="Century Gothic"/>
                <a:cs typeface="Century Gothic"/>
              </a:rPr>
              <a:t> of a sexual nature that might reasonably be expected or be perceived to cause offence or humiliation to another, when such conduct interferes with work, is made a condition of employment or creates an intimidating, hostile or offensive work environment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Difference with Sexual Harassment</a:t>
            </a:r>
          </a:p>
        </p:txBody>
      </p:sp>
    </p:spTree>
    <p:extLst>
      <p:ext uri="{BB962C8B-B14F-4D97-AF65-F5344CB8AC3E}">
        <p14:creationId xmlns:p14="http://schemas.microsoft.com/office/powerpoint/2010/main" val="15443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4. Uniform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Standards on SEA – Prohibited 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Sexual activity with children (persons under the age of 18) is prohibited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Exchange of money, employment, goods, assistance or services for sex, e.g. sex with prostitutes is prohibited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Use of children or adults to procure </a:t>
            </a:r>
          </a:p>
          <a:p>
            <a:pPr marL="334963">
              <a:spcAft>
                <a:spcPts val="600"/>
              </a:spcAft>
            </a:pPr>
            <a:r>
              <a:rPr lang="en-US" sz="2400" dirty="0">
                <a:latin typeface="Century Gothic"/>
                <a:cs typeface="Century Gothic"/>
              </a:rPr>
              <a:t>sexual services for others is prohibited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Sexual relationships with beneficiaries </a:t>
            </a:r>
          </a:p>
          <a:p>
            <a:pPr marL="334963">
              <a:spcAft>
                <a:spcPts val="600"/>
              </a:spcAft>
            </a:pPr>
            <a:r>
              <a:rPr lang="en-US" sz="2400" dirty="0">
                <a:latin typeface="Century Gothic"/>
                <a:cs typeface="Century Gothic"/>
              </a:rPr>
              <a:t>of assistance are strongly discouraged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MakePDFThumbnail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06010"/>
            <a:ext cx="1531010" cy="24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 panose="020B0502020202020204" pitchFamily="34" charset="0"/>
              </a:rPr>
              <a:t>Consider the scenarios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 panose="020B0502020202020204" pitchFamily="34" charset="0"/>
              </a:rPr>
              <a:t>Identify “vulnerability”, “differential power” and “trust”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 panose="020B0502020202020204" pitchFamily="34" charset="0"/>
              </a:rPr>
              <a:t>How have the Uniform Standards on SEA been violated?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10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Group work: </a:t>
            </a:r>
            <a:r>
              <a:rPr lang="en-US" sz="2400" dirty="0">
                <a:latin typeface="Century Gothic" panose="020B0502020202020204" pitchFamily="34" charset="0"/>
              </a:rPr>
              <a:t>5-7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3.4.2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299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Guidelines and Prohibitions on SEA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13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5. DPKO’s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Three-Pronged Approach to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SEA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Prevention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Enforcement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Remedial action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58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Uniform standards on SEA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Training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Public information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Welfare and recreation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1. Preventive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Measures</a:t>
            </a:r>
          </a:p>
        </p:txBody>
      </p:sp>
      <p:pic>
        <p:nvPicPr>
          <p:cNvPr id="8" name="Picture 2" descr="https://cdu.unlb.org/DesktopModules/Carousal_CDU/MakePDFThumbnail.aspx?Image=%5cPortals%5c_default%5cCustom%5cPosterData%5cPosterImages%5cPoster+1+(english).jpg&amp;w=500&amp;h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66" y="2667000"/>
            <a:ext cx="2326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Complaints mechanism/reporting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Data management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Investigations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Follow-up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2. Enforcement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2917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Victim assistance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Reputation repair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Regular briefings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3. Remedial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Action</a:t>
            </a:r>
          </a:p>
        </p:txBody>
      </p:sp>
      <p:pic>
        <p:nvPicPr>
          <p:cNvPr id="2" name="Picture 1" descr="3497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302000"/>
            <a:ext cx="45339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6. What Individual Peacekeeping Personnel Can Do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02755"/>
            <a:ext cx="7391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Professional and personal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Reflect </a:t>
            </a:r>
            <a:r>
              <a:rPr lang="en-US" sz="2400" dirty="0" smtClean="0">
                <a:latin typeface="Century Gothic"/>
                <a:cs typeface="Century Gothic"/>
              </a:rPr>
              <a:t>UN image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Uniform standards on SEA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Personal discipline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Duty to SEA-free environment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Duty to report SEA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293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Individual Responsibility</a:t>
            </a:r>
          </a:p>
        </p:txBody>
      </p:sp>
      <p:pic>
        <p:nvPicPr>
          <p:cNvPr id="10" name="Picture 2" descr="F:\CPTM END\CPTM Slides Content\MakePDFThumbnail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7" y="3200400"/>
            <a:ext cx="2031683" cy="31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Implement policies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Mandatory SEA training by ALL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Focal Points and awareness-raising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Welfare and recreation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Emphasize duty to report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Address violations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Report all misconduct to </a:t>
            </a:r>
            <a:r>
              <a:rPr lang="en-US" sz="2400" dirty="0" smtClean="0">
                <a:latin typeface="Century Gothic"/>
                <a:cs typeface="Century Gothic"/>
              </a:rPr>
              <a:t>CDU </a:t>
            </a:r>
            <a:r>
              <a:rPr lang="en-US" sz="2400" dirty="0">
                <a:latin typeface="Century Gothic"/>
                <a:cs typeface="Century Gothic"/>
              </a:rPr>
              <a:t>or OIOS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Leadership and Accountability</a:t>
            </a:r>
          </a:p>
        </p:txBody>
      </p:sp>
      <p:pic>
        <p:nvPicPr>
          <p:cNvPr id="8" name="Picture 4" descr="http://www.greenbookblog.org/wp-content/uploads/2012/12/follow-the-leader-sign-62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65124"/>
            <a:ext cx="3627121" cy="15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“Zero tolerance of SEA” </a:t>
            </a:r>
            <a:r>
              <a:rPr lang="mr-IN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impunity not tolerated, measures to prevent, disciplinary action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niform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standards on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SEA </a:t>
            </a:r>
            <a:r>
              <a:rPr lang="mr-IN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–</a:t>
            </a:r>
            <a:r>
              <a:rPr lang="en-GB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 no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sex with children, prostitutes, and beneficiaries,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do not use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children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or adults to procure sex for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others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 three-pronged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approach </a:t>
            </a:r>
            <a:r>
              <a:rPr lang="mr-IN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prevention, enforcement, remedial measures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Take action </a:t>
            </a:r>
            <a:r>
              <a:rPr lang="mr-IN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your duty, maintain an SEA-free environment, report SEA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Allegations of sexual exploitation and abuse (SEA) by UN personnel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UN zero tolerance policy on SEA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Obligation of ALL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“zero tolerance of SEA”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Describe SEA and uniform standards on SEA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DPKO three-pronged approach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actions to take to support zero tolerance of SEA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Duty to “Protect and Serve”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Zero Tolerance of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SEA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 of SEA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Uniform Standards on SEA – Prohibited Acts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DPKO’s Three-Pronged Approach to SEA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3.4.1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71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Film: </a:t>
            </a:r>
            <a:r>
              <a:rPr lang="en-US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To Serve With Pride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759327"/>
            <a:ext cx="7924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How do UN personnel “abuse” power and trust?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are the consequences of sexual exploitation and abuse for victims?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How does it affect the image of the UN?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does “zero tolerance” mean?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30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Film: </a:t>
            </a:r>
            <a:r>
              <a:rPr lang="en-US" sz="2400" dirty="0" smtClean="0">
                <a:latin typeface="Century Gothic" panose="020B0502020202020204" pitchFamily="34" charset="0"/>
              </a:rPr>
              <a:t>24:24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</a:t>
            </a:r>
            <a:r>
              <a:rPr lang="en-US" sz="2400" dirty="0" smtClean="0">
                <a:latin typeface="Century Gothic" panose="020B0502020202020204" pitchFamily="34" charset="0"/>
              </a:rPr>
              <a:t>5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https://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www.youtube.com/watch?v=NfMKMCYFgPo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 Duty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to “Protect and Serve”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Your </a:t>
            </a:r>
            <a:r>
              <a:rPr lang="en-US" sz="2400" dirty="0" smtClean="0">
                <a:latin typeface="Century Gothic"/>
                <a:cs typeface="Century Gothic"/>
              </a:rPr>
              <a:t>conduct </a:t>
            </a:r>
            <a:r>
              <a:rPr lang="en-US" sz="2400" dirty="0">
                <a:latin typeface="Century Gothic"/>
                <a:cs typeface="Century Gothic"/>
              </a:rPr>
              <a:t>as UN </a:t>
            </a:r>
            <a:r>
              <a:rPr lang="en-US" sz="2400" dirty="0" smtClean="0">
                <a:latin typeface="Century Gothic"/>
                <a:cs typeface="Century Gothic"/>
              </a:rPr>
              <a:t>personnel must uphold the </a:t>
            </a:r>
            <a:r>
              <a:rPr lang="en-US" sz="2400" dirty="0">
                <a:latin typeface="Century Gothic"/>
                <a:cs typeface="Century Gothic"/>
              </a:rPr>
              <a:t>confidence and trust of </a:t>
            </a:r>
            <a:r>
              <a:rPr lang="en-US" sz="2400" dirty="0" smtClean="0">
                <a:latin typeface="Century Gothic"/>
                <a:cs typeface="Century Gothic"/>
              </a:rPr>
              <a:t>people </a:t>
            </a:r>
            <a:r>
              <a:rPr lang="en-US" sz="2400" dirty="0">
                <a:latin typeface="Century Gothic"/>
                <a:cs typeface="Century Gothic"/>
              </a:rPr>
              <a:t>you </a:t>
            </a:r>
            <a:r>
              <a:rPr lang="en-US" sz="2400" dirty="0" smtClean="0">
                <a:latin typeface="Century Gothic"/>
                <a:cs typeface="Century Gothic"/>
              </a:rPr>
              <a:t>serve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MakePDFThumbnail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276600"/>
            <a:ext cx="200962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CPTM END\CPTM Slides Content\MakePDFThumbnail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276600"/>
            <a:ext cx="200962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CPTM END\CPTM Slides Content\MakePDF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276600"/>
            <a:ext cx="200962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CPTM END\CPTM Slides Content\MakePDFThumbnail (5)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2000250" cy="28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 Zero Tolerance of SEA 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Impunity and complacency not tolerated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Active measures to prevent SEA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Action against ALL violators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2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Definition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of SEA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Sexual exploitation:</a:t>
            </a:r>
            <a:r>
              <a:rPr lang="en-US" sz="2400" dirty="0">
                <a:latin typeface="Century Gothic"/>
                <a:cs typeface="Century Gothic"/>
              </a:rPr>
              <a:t> actual or attempted abuse of a person’s vulnerability, differential power or trust for sexual purposes, including profiting monetarily, socially or politically from the exploitation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Sexual abuse:</a:t>
            </a:r>
            <a:r>
              <a:rPr lang="en-US" sz="2400" dirty="0">
                <a:latin typeface="Century Gothic"/>
                <a:cs typeface="Century Gothic"/>
              </a:rPr>
              <a:t> actual or threatened physical intrusion of a sexual nature, by force or under unequal or coercive conditions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Sexual exploitation and abuse constitute Category I serious misconduct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56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Interpreting Key Words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93916"/>
              </p:ext>
            </p:extLst>
          </p:nvPr>
        </p:nvGraphicFramePr>
        <p:xfrm>
          <a:off x="228600" y="1828800"/>
          <a:ext cx="8763000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799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Vulnerable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Fighting for survival in desperate circumstances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Lack of awareness of rights and obligations, denial of human rights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Unequal power relations that can be exploited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Prevalence of sexual and gender-based violence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3149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dirty="0">
                          <a:latin typeface="Century Gothic"/>
                          <a:cs typeface="Century Gothic"/>
                        </a:rPr>
                        <a:t>Differential</a:t>
                      </a:r>
                      <a:r>
                        <a:rPr lang="en-US" sz="1800" b="1" baseline="0" dirty="0">
                          <a:latin typeface="Century Gothic"/>
                          <a:cs typeface="Century Gothic"/>
                        </a:rPr>
                        <a:t> Power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dirty="0">
                          <a:latin typeface="Century Gothic"/>
                          <a:cs typeface="Century Gothic"/>
                        </a:rPr>
                        <a:t>An imbalance between economic,</a:t>
                      </a: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 social, education and professional status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A dependence by one person on another to sustain life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A position of authority of one person over another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141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dirty="0">
                          <a:latin typeface="Century Gothic"/>
                          <a:cs typeface="Century Gothic"/>
                        </a:rPr>
                        <a:t>Abuse</a:t>
                      </a:r>
                      <a:r>
                        <a:rPr lang="en-US" sz="1800" b="1" baseline="0" dirty="0">
                          <a:latin typeface="Century Gothic"/>
                          <a:cs typeface="Century Gothic"/>
                        </a:rPr>
                        <a:t> of Trust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dirty="0">
                          <a:latin typeface="Century Gothic"/>
                          <a:cs typeface="Century Gothic"/>
                        </a:rPr>
                        <a:t>Further victimizes vulnerable</a:t>
                      </a: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 persons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Violates victims’ human rights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Disrupts families/communities and undermines peace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907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1" dirty="0">
                          <a:latin typeface="Century Gothic"/>
                          <a:cs typeface="Century Gothic"/>
                        </a:rPr>
                        <a:t>Beneficiaries of Assistance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800" b="0" dirty="0">
                          <a:latin typeface="Century Gothic"/>
                          <a:cs typeface="Century Gothic"/>
                        </a:rPr>
                        <a:t>Broadly interpreted to cover the local population the</a:t>
                      </a: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UNPKO </a:t>
                      </a:r>
                      <a:r>
                        <a:rPr lang="en-US" sz="1800" b="0" baseline="0" dirty="0">
                          <a:latin typeface="Century Gothic"/>
                          <a:cs typeface="Century Gothic"/>
                        </a:rPr>
                        <a:t>is mandated to 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serve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9209</TotalTime>
  <Words>882</Words>
  <Application>Microsoft Office PowerPoint</Application>
  <PresentationFormat>On-screen Show (4:3)</PresentationFormat>
  <Paragraphs>162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132</cp:revision>
  <dcterms:created xsi:type="dcterms:W3CDTF">2015-12-09T18:20:24Z</dcterms:created>
  <dcterms:modified xsi:type="dcterms:W3CDTF">2017-05-08T17:03:18Z</dcterms:modified>
</cp:coreProperties>
</file>